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7" r:id="rId3"/>
    <p:sldId id="348" r:id="rId4"/>
    <p:sldId id="340" r:id="rId5"/>
    <p:sldId id="319" r:id="rId6"/>
    <p:sldId id="341" r:id="rId7"/>
    <p:sldId id="331" r:id="rId8"/>
    <p:sldId id="322" r:id="rId9"/>
    <p:sldId id="320" r:id="rId10"/>
    <p:sldId id="336" r:id="rId11"/>
    <p:sldId id="338" r:id="rId12"/>
    <p:sldId id="349" r:id="rId13"/>
    <p:sldId id="337" r:id="rId14"/>
    <p:sldId id="339" r:id="rId15"/>
    <p:sldId id="333" r:id="rId16"/>
    <p:sldId id="328" r:id="rId17"/>
    <p:sldId id="346" r:id="rId18"/>
    <p:sldId id="350" r:id="rId19"/>
    <p:sldId id="335" r:id="rId20"/>
    <p:sldId id="327" r:id="rId21"/>
    <p:sldId id="332" r:id="rId22"/>
    <p:sldId id="326" r:id="rId23"/>
    <p:sldId id="334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C8"/>
    <a:srgbClr val="265B5B"/>
    <a:srgbClr val="008000"/>
    <a:srgbClr val="808000"/>
    <a:srgbClr val="B2B2B2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3" autoAdjust="0"/>
    <p:restoredTop sz="94624" autoAdjust="0"/>
  </p:normalViewPr>
  <p:slideViewPr>
    <p:cSldViewPr>
      <p:cViewPr>
        <p:scale>
          <a:sx n="40" d="100"/>
          <a:sy n="40" d="100"/>
        </p:scale>
        <p:origin x="-196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89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89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7B42ED-C50B-4CFC-AE64-D7070E1DF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116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141EB9-36E7-423D-AE39-462112DDA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392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E424D-9520-4312-A8F9-77DE941D68C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26E10-867E-4ECD-8F82-009C61DB1C9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26E10-867E-4ECD-8F82-009C61DB1C9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26E10-867E-4ECD-8F82-009C61DB1C9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26E10-867E-4ECD-8F82-009C61DB1C9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26E10-867E-4ECD-8F82-009C61DB1C9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26E10-867E-4ECD-8F82-009C61DB1C9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26E10-867E-4ECD-8F82-009C61DB1C9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B106C-2608-4ED3-895F-BF2F587958A2}" type="slidenum">
              <a:rPr lang="en-US"/>
              <a:pPr/>
              <a:t>23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8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9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47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18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77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77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8" name="Picture 14" descr="logo_intertox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7800"/>
            <a:ext cx="762000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315200" cy="2590800"/>
          </a:xfrm>
        </p:spPr>
        <p:txBody>
          <a:bodyPr/>
          <a:lstStyle/>
          <a:p>
            <a:r>
              <a:rPr lang="en-US" altLang="en-US" i="1" dirty="0" smtClean="0"/>
              <a:t>Integrating Herbicide Toxicity and Exposure</a:t>
            </a:r>
            <a:endParaRPr lang="en-US" altLang="en-US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3352800" cy="1524000"/>
          </a:xfrm>
        </p:spPr>
        <p:txBody>
          <a:bodyPr/>
          <a:lstStyle/>
          <a:p>
            <a:r>
              <a:rPr lang="en-US" altLang="en-US" sz="2400" dirty="0" smtClean="0"/>
              <a:t>Lisa Corey</a:t>
            </a:r>
            <a:endParaRPr lang="en-US" altLang="en-US" sz="2400" dirty="0"/>
          </a:p>
          <a:p>
            <a:r>
              <a:rPr lang="en-US" altLang="en-US" sz="2400" dirty="0"/>
              <a:t>Intertox, Inc.</a:t>
            </a:r>
          </a:p>
          <a:p>
            <a:r>
              <a:rPr lang="en-US" altLang="en-US" sz="2400" dirty="0"/>
              <a:t>Seattle, WA</a:t>
            </a:r>
          </a:p>
        </p:txBody>
      </p:sp>
      <p:pic>
        <p:nvPicPr>
          <p:cNvPr id="2053" name="Picture 5" descr="homecomp_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657600"/>
            <a:ext cx="585152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Hazard ID</a:t>
            </a:r>
            <a:endParaRPr lang="en-US" altLang="en-US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1295400"/>
            <a:ext cx="472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Hazard is the inherent properties of a substance, object or activity with a potential for adverse, or harmful, effects to occur</a:t>
            </a:r>
            <a:r>
              <a:rPr lang="en-US" sz="2400" dirty="0" smtClean="0"/>
              <a:t>.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Data are from </a:t>
            </a:r>
          </a:p>
          <a:p>
            <a:pPr marL="628650" lvl="1" indent="-228600">
              <a:lnSpc>
                <a:spcPct val="90000"/>
              </a:lnSpc>
              <a:spcAft>
                <a:spcPts val="1200"/>
              </a:spcAft>
            </a:pPr>
            <a:r>
              <a:rPr lang="en-US" i="1" dirty="0" smtClean="0"/>
              <a:t>in vitro</a:t>
            </a:r>
          </a:p>
          <a:p>
            <a:pPr marL="628650" lvl="1" indent="-228600">
              <a:lnSpc>
                <a:spcPct val="90000"/>
              </a:lnSpc>
              <a:spcAft>
                <a:spcPts val="1200"/>
              </a:spcAft>
            </a:pPr>
            <a:r>
              <a:rPr lang="en-US" i="1" dirty="0" smtClean="0"/>
              <a:t>in vivo</a:t>
            </a:r>
          </a:p>
          <a:p>
            <a:pPr marL="628650" lvl="1" indent="-22860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epidemiology</a:t>
            </a:r>
          </a:p>
          <a:p>
            <a:pPr marL="628650" lvl="1" indent="-22860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clinical studies</a:t>
            </a:r>
            <a:endParaRPr 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991225" y="1981200"/>
            <a:ext cx="1701800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Hazard Identification</a:t>
            </a:r>
          </a:p>
        </p:txBody>
      </p:sp>
      <p:pic>
        <p:nvPicPr>
          <p:cNvPr id="19" name="Picture 4" descr="Rat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6503" y="2907633"/>
            <a:ext cx="3856522" cy="360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Exposure Assessment</a:t>
            </a:r>
            <a:endParaRPr lang="en-US" altLang="en-US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4876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Describes </a:t>
            </a:r>
            <a:r>
              <a:rPr lang="en-US" sz="2400" dirty="0"/>
              <a:t>the populations at </a:t>
            </a:r>
            <a:r>
              <a:rPr lang="en-US" sz="2400" dirty="0" smtClean="0"/>
              <a:t>risk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Adults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Children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Occupational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Identifies </a:t>
            </a:r>
            <a:r>
              <a:rPr lang="en-US" sz="2400" dirty="0"/>
              <a:t>the exposure routes and </a:t>
            </a:r>
            <a:r>
              <a:rPr lang="en-US" sz="2400" dirty="0" smtClean="0"/>
              <a:t>pathways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Inhalation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Ingestion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Dermal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724400" y="3125788"/>
            <a:ext cx="1701800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Exposure Assessment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5005727"/>
            <a:ext cx="6477000" cy="116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Estimates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the amount of chemical the public or workers might receive</a:t>
            </a:r>
          </a:p>
          <a:p>
            <a:pPr marL="342900" lvl="0" indent="-34290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Estimates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average and maximum use rates</a:t>
            </a:r>
          </a:p>
        </p:txBody>
      </p:sp>
    </p:spTree>
    <p:extLst>
      <p:ext uri="{BB962C8B-B14F-4D97-AF65-F5344CB8AC3E}">
        <p14:creationId xmlns:p14="http://schemas.microsoft.com/office/powerpoint/2010/main" val="24249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Exposure Assessment</a:t>
            </a:r>
            <a:endParaRPr kumimoji="0" lang="en-US" altLang="en-US" sz="32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724400" y="3125788"/>
            <a:ext cx="1701800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Exposure Assessment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82880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Occupational Exposure to herbicides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Mixing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Loading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Manual spray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Aerial spray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Drift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Previous treatment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Toxicity Assessment</a:t>
            </a:r>
            <a:endParaRPr lang="en-US" altLang="en-US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5105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lnSpc>
                <a:spcPct val="90000"/>
              </a:lnSpc>
            </a:pPr>
            <a:r>
              <a:rPr lang="en-US" sz="2400" dirty="0" smtClean="0"/>
              <a:t>What is most sensitive endpoint?</a:t>
            </a:r>
          </a:p>
          <a:p>
            <a:pPr marL="228600" indent="-228600">
              <a:lnSpc>
                <a:spcPct val="90000"/>
              </a:lnSpc>
            </a:pPr>
            <a:r>
              <a:rPr lang="en-US" sz="2400" dirty="0" smtClean="0"/>
              <a:t>Cancer and </a:t>
            </a:r>
            <a:r>
              <a:rPr lang="en-US" sz="2400" dirty="0" err="1" smtClean="0"/>
              <a:t>noncancer</a:t>
            </a:r>
            <a:r>
              <a:rPr lang="en-US" sz="2400" dirty="0" smtClean="0"/>
              <a:t> </a:t>
            </a:r>
            <a:r>
              <a:rPr lang="en-US" sz="2400" dirty="0"/>
              <a:t>toxicity </a:t>
            </a:r>
            <a:r>
              <a:rPr lang="en-US" sz="2400" dirty="0" smtClean="0"/>
              <a:t>values</a:t>
            </a:r>
          </a:p>
          <a:p>
            <a:pPr marL="228600" indent="-228600">
              <a:lnSpc>
                <a:spcPct val="90000"/>
              </a:lnSpc>
            </a:pPr>
            <a:r>
              <a:rPr lang="en-US" sz="2400" dirty="0" smtClean="0"/>
              <a:t>Toxicity values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dirty="0" smtClean="0"/>
              <a:t>Reference Doses</a:t>
            </a:r>
          </a:p>
          <a:p>
            <a:pPr marL="1028700" lvl="2">
              <a:lnSpc>
                <a:spcPct val="90000"/>
              </a:lnSpc>
            </a:pPr>
            <a:r>
              <a:rPr lang="en-US" sz="2000" b="1" i="1" dirty="0" smtClean="0">
                <a:solidFill>
                  <a:srgbClr val="C00000"/>
                </a:solidFill>
              </a:rPr>
              <a:t>sensitive subpopulations</a:t>
            </a:r>
            <a:endParaRPr lang="en-US" sz="2000" i="1" dirty="0" smtClean="0"/>
          </a:p>
          <a:p>
            <a:pPr marL="1028700" lvl="2">
              <a:lnSpc>
                <a:spcPct val="90000"/>
              </a:lnSpc>
            </a:pPr>
            <a:r>
              <a:rPr lang="en-US" sz="2000" b="1" i="1" dirty="0" smtClean="0">
                <a:solidFill>
                  <a:srgbClr val="C00000"/>
                </a:solidFill>
              </a:rPr>
              <a:t>daily exposure</a:t>
            </a:r>
            <a:endParaRPr lang="en-US" sz="2000" dirty="0" smtClean="0"/>
          </a:p>
          <a:p>
            <a:pPr marL="628650" lvl="1" indent="-228600">
              <a:lnSpc>
                <a:spcPct val="90000"/>
              </a:lnSpc>
            </a:pPr>
            <a:r>
              <a:rPr lang="en-US" dirty="0" smtClean="0"/>
              <a:t>Cancer potency factors </a:t>
            </a:r>
          </a:p>
          <a:p>
            <a:pPr marL="228600" indent="-228600">
              <a:lnSpc>
                <a:spcPct val="90000"/>
              </a:lnSpc>
            </a:pPr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13600" y="3125788"/>
            <a:ext cx="1701800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Toxicity Assessment</a:t>
            </a:r>
          </a:p>
        </p:txBody>
      </p:sp>
    </p:spTree>
    <p:extLst>
      <p:ext uri="{BB962C8B-B14F-4D97-AF65-F5344CB8AC3E}">
        <p14:creationId xmlns:p14="http://schemas.microsoft.com/office/powerpoint/2010/main" val="19332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Risk Characterization</a:t>
            </a:r>
            <a:endParaRPr lang="en-US" altLang="en-US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1524000"/>
            <a:ext cx="5029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lnSpc>
                <a:spcPct val="90000"/>
              </a:lnSpc>
            </a:pPr>
            <a:r>
              <a:rPr lang="en-US" sz="2400" dirty="0" smtClean="0"/>
              <a:t>Quantifies </a:t>
            </a:r>
            <a:r>
              <a:rPr lang="en-US" sz="2400" dirty="0"/>
              <a:t>the risk </a:t>
            </a:r>
            <a:r>
              <a:rPr lang="en-US" sz="2400" dirty="0" smtClean="0"/>
              <a:t>by comparing to the </a:t>
            </a:r>
            <a:r>
              <a:rPr lang="en-US" sz="2400" dirty="0" err="1" smtClean="0"/>
              <a:t>RfD</a:t>
            </a:r>
            <a:r>
              <a:rPr lang="en-US" sz="2400" dirty="0" smtClean="0"/>
              <a:t> and acceptable cancer risk rates</a:t>
            </a:r>
          </a:p>
          <a:p>
            <a:pPr marL="228600" indent="-228600">
              <a:lnSpc>
                <a:spcPct val="90000"/>
              </a:lnSpc>
            </a:pPr>
            <a:r>
              <a:rPr lang="en-US" sz="2400" dirty="0" smtClean="0"/>
              <a:t>Occupational Exposure Levels</a:t>
            </a:r>
          </a:p>
          <a:p>
            <a:pPr marL="228600" indent="-228600">
              <a:lnSpc>
                <a:spcPct val="90000"/>
              </a:lnSpc>
            </a:pPr>
            <a:r>
              <a:rPr lang="en-US" sz="2400" dirty="0" smtClean="0"/>
              <a:t>Individual </a:t>
            </a:r>
            <a:r>
              <a:rPr lang="en-US" sz="2400" dirty="0"/>
              <a:t>and multiple pathways of exposure </a:t>
            </a:r>
            <a:endParaRPr lang="en-US" sz="2400" dirty="0" smtClean="0"/>
          </a:p>
          <a:p>
            <a:pPr marL="228600" indent="-228600">
              <a:lnSpc>
                <a:spcPct val="90000"/>
              </a:lnSpc>
            </a:pPr>
            <a:r>
              <a:rPr lang="en-US" sz="2400" dirty="0" smtClean="0"/>
              <a:t>Individual chemicals </a:t>
            </a:r>
            <a:r>
              <a:rPr lang="en-US" sz="2400" dirty="0"/>
              <a:t>and </a:t>
            </a:r>
            <a:r>
              <a:rPr lang="en-US" sz="2400" dirty="0" smtClean="0"/>
              <a:t>chemicals </a:t>
            </a:r>
            <a:r>
              <a:rPr lang="en-US" sz="2400" dirty="0"/>
              <a:t>commonly used </a:t>
            </a:r>
            <a:r>
              <a:rPr lang="en-US" sz="2400" dirty="0" smtClean="0"/>
              <a:t>together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dirty="0" smtClean="0"/>
              <a:t>Additive effects</a:t>
            </a:r>
          </a:p>
          <a:p>
            <a:pPr marL="628650" lvl="1" indent="-228600">
              <a:lnSpc>
                <a:spcPct val="90000"/>
              </a:lnSpc>
            </a:pPr>
            <a:r>
              <a:rPr lang="en-US" dirty="0" smtClean="0"/>
              <a:t>Synergistic effects</a:t>
            </a:r>
          </a:p>
          <a:p>
            <a:pPr marL="228600" indent="-228600">
              <a:lnSpc>
                <a:spcPct val="90000"/>
              </a:lnSpc>
            </a:pPr>
            <a:r>
              <a:rPr lang="en-US" sz="2400" dirty="0" smtClean="0"/>
              <a:t>Adjuvants, </a:t>
            </a:r>
            <a:r>
              <a:rPr lang="en-US" sz="2400" dirty="0" err="1" smtClean="0"/>
              <a:t>inerts</a:t>
            </a:r>
            <a:r>
              <a:rPr lang="en-US" sz="2400" dirty="0" smtClean="0"/>
              <a:t>, impurities</a:t>
            </a:r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759450" y="4343400"/>
            <a:ext cx="2152650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Risk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355943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is “Acceptable?”</a:t>
            </a: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82998"/>
              </p:ext>
            </p:extLst>
          </p:nvPr>
        </p:nvGraphicFramePr>
        <p:xfrm>
          <a:off x="685800" y="1676400"/>
          <a:ext cx="7772400" cy="2194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38400"/>
                <a:gridCol w="2971800"/>
                <a:gridCol w="2362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Hazard Quotient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Cancer Risk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Potential Risk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Category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≤1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≤1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in 100,000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Negligible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&gt;1, ≤10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1 in 100,000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to 10,000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Low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&gt;10, ≤100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1 in 10,000 to 4 in 1000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Moderate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&gt;100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&gt;4 in 1000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High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4524" y="44958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The designations of “low,” “moderate,” and “high” risks should not be interpreted as describing the actual or likely health risks in a population. Instead, this designation characterizes a level of priority for risk management decisions. </a:t>
            </a:r>
          </a:p>
        </p:txBody>
      </p:sp>
    </p:spTree>
    <p:extLst>
      <p:ext uri="{BB962C8B-B14F-4D97-AF65-F5344CB8AC3E}">
        <p14:creationId xmlns:p14="http://schemas.microsoft.com/office/powerpoint/2010/main" val="23012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Risk in perspective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516626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Elevated risk does not mean that adverse effects will occur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Assumptions are conservative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Assumes daily exposure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Assumes most sensitive population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algn="l"/>
            <a:r>
              <a:rPr lang="en-US" dirty="0" smtClean="0"/>
              <a:t>Excess risk of 1 in 100,000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 in 3 people will develop cancer in a lifetime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 in 100,000 is 0.00001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90800" y="4194282"/>
            <a:ext cx="3352800" cy="19388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bg2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dirty="0" smtClean="0"/>
              <a:t>  0.33333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u="sng" dirty="0" smtClean="0"/>
              <a:t>+0.00001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dirty="0" smtClean="0"/>
              <a:t>  0.33334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Risk Management</a:t>
            </a:r>
            <a:endParaRPr lang="en-US" altLang="en-US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1524000"/>
            <a:ext cx="472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The opportunity to reduce risk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Prioritize use based on risk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Identify alternatives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Reduce exposure</a:t>
            </a:r>
          </a:p>
          <a:p>
            <a:pPr marL="628650" lvl="1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Use protective equipment</a:t>
            </a:r>
            <a:endParaRPr lang="en-US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791200" y="5775325"/>
            <a:ext cx="2081213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Risk Management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81000" y="4267200"/>
            <a:ext cx="4419600" cy="53340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Risk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C00000"/>
                </a:solidFill>
              </a:rPr>
              <a:t>Exposure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rgbClr val="FF9933"/>
                </a:solidFill>
              </a:rPr>
              <a:t>Toxicity</a:t>
            </a:r>
          </a:p>
          <a:p>
            <a:pPr algn="ctr"/>
            <a:endParaRPr lang="en-US" sz="2400" dirty="0" smtClean="0">
              <a:solidFill>
                <a:srgbClr val="FF9933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07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762000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2,4-D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Aminocyclopyralid</a:t>
            </a:r>
            <a:r>
              <a:rPr lang="en-US" sz="2000" dirty="0" smtClean="0"/>
              <a:t> (Perspective)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Aminopyralid</a:t>
            </a:r>
            <a:r>
              <a:rPr lang="en-US" sz="2000" dirty="0" smtClean="0"/>
              <a:t> (Milestone)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Bromacil</a:t>
            </a:r>
            <a:r>
              <a:rPr lang="en-US" sz="2000" dirty="0" smtClean="0"/>
              <a:t> (</a:t>
            </a:r>
            <a:r>
              <a:rPr lang="en-US" sz="2000" dirty="0" err="1" smtClean="0"/>
              <a:t>Hyvar</a:t>
            </a:r>
            <a:r>
              <a:rPr lang="en-US" sz="20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Chlorsulfuron</a:t>
            </a:r>
            <a:r>
              <a:rPr lang="en-US" sz="2000" dirty="0" smtClean="0"/>
              <a:t> (</a:t>
            </a:r>
            <a:r>
              <a:rPr lang="en-US" sz="2000" dirty="0" err="1" smtClean="0"/>
              <a:t>Telar</a:t>
            </a:r>
            <a:r>
              <a:rPr lang="en-US" sz="20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Diuron</a:t>
            </a:r>
            <a:r>
              <a:rPr lang="en-US" sz="2000" dirty="0" smtClean="0"/>
              <a:t> (</a:t>
            </a:r>
            <a:r>
              <a:rPr lang="en-US" sz="2000" dirty="0" err="1" smtClean="0"/>
              <a:t>Karmex</a:t>
            </a:r>
            <a:r>
              <a:rPr lang="en-US" sz="20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Flumioxazin</a:t>
            </a:r>
            <a:r>
              <a:rPr lang="en-US" sz="2000" dirty="0" smtClean="0"/>
              <a:t> (Payload)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Glyphosate</a:t>
            </a:r>
            <a:r>
              <a:rPr lang="en-US" sz="2000" dirty="0" smtClean="0"/>
              <a:t> (Roundup)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Imazapyr</a:t>
            </a:r>
            <a:r>
              <a:rPr lang="en-US" sz="2000" dirty="0" smtClean="0"/>
              <a:t> (Arsenal)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Indaziflam</a:t>
            </a:r>
            <a:r>
              <a:rPr lang="en-US" sz="2000" dirty="0" smtClean="0"/>
              <a:t> (Esplanade)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Metsulfuron</a:t>
            </a:r>
            <a:r>
              <a:rPr lang="en-US" sz="2000" dirty="0" smtClean="0"/>
              <a:t> (Escort)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Picloram</a:t>
            </a:r>
            <a:r>
              <a:rPr lang="en-US" sz="2000" dirty="0" smtClean="0"/>
              <a:t> (</a:t>
            </a:r>
            <a:r>
              <a:rPr lang="en-US" sz="2000" dirty="0" err="1" smtClean="0"/>
              <a:t>Tordon</a:t>
            </a:r>
            <a:r>
              <a:rPr lang="en-US" sz="20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Prodiamine</a:t>
            </a: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Pyroxasulfone</a:t>
            </a:r>
            <a:r>
              <a:rPr lang="en-US" sz="2000" dirty="0" smtClean="0"/>
              <a:t> (Piper)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Saflufenacil</a:t>
            </a:r>
            <a:r>
              <a:rPr lang="en-US" sz="2000" dirty="0" smtClean="0"/>
              <a:t> (Detail)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Sulfometuron</a:t>
            </a:r>
            <a:r>
              <a:rPr lang="en-US" sz="2000" dirty="0" smtClean="0"/>
              <a:t> (Oust)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err="1" smtClean="0"/>
              <a:t>Triclopyr</a:t>
            </a:r>
            <a:r>
              <a:rPr lang="en-US" sz="2000" dirty="0" smtClean="0"/>
              <a:t> (</a:t>
            </a:r>
            <a:r>
              <a:rPr lang="en-US" sz="2000" dirty="0" err="1" smtClean="0"/>
              <a:t>Garlon</a:t>
            </a:r>
            <a:r>
              <a:rPr lang="en-US" sz="20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Chemical X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9144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are the possible chemicals of concern?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4605996"/>
            <a:ext cx="17526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478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What is the hazard?</a:t>
            </a:r>
          </a:p>
          <a:p>
            <a:pPr marL="800100" lvl="1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Non-cancer</a:t>
            </a:r>
          </a:p>
          <a:p>
            <a:pPr marL="800100" lvl="1" indent="-342900" algn="l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What is the exposure?</a:t>
            </a:r>
          </a:p>
          <a:p>
            <a:pPr marL="800100" lvl="1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Measure or estimate exposure rate</a:t>
            </a:r>
          </a:p>
          <a:p>
            <a:pPr marL="800100" lvl="1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Maximum and average</a:t>
            </a:r>
          </a:p>
          <a:p>
            <a:pPr marL="800100" lvl="1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Population: Applicators and public who may eat or touch sprayed vegetation</a:t>
            </a:r>
          </a:p>
          <a:p>
            <a:pPr marL="800100" lvl="1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Route: Inhalation and dermal</a:t>
            </a:r>
          </a:p>
          <a:p>
            <a:pPr marL="800100" lvl="1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Calculate a dose: 100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g/kg-d</a:t>
            </a:r>
            <a:endParaRPr lang="en-US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/>
          <a:stretch/>
        </p:blipFill>
        <p:spPr bwMode="auto">
          <a:xfrm>
            <a:off x="5600299" y="609600"/>
            <a:ext cx="3543701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0" y="3352800"/>
            <a:ext cx="18822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http://www.scienceinthebox.com</a:t>
            </a:r>
          </a:p>
        </p:txBody>
      </p:sp>
    </p:spTree>
    <p:extLst>
      <p:ext uri="{BB962C8B-B14F-4D97-AF65-F5344CB8AC3E}">
        <p14:creationId xmlns:p14="http://schemas.microsoft.com/office/powerpoint/2010/main" val="22437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3838" y="690563"/>
            <a:ext cx="8229600" cy="565150"/>
          </a:xfrm>
        </p:spPr>
        <p:txBody>
          <a:bodyPr lIns="0" tIns="0" rIns="0" bIns="0">
            <a:normAutofit fontScale="77500" lnSpcReduction="20000"/>
          </a:bodyPr>
          <a:lstStyle/>
          <a:p>
            <a:pPr marL="119063" indent="-119063">
              <a:buClr>
                <a:srgbClr val="6699CC"/>
              </a:buClr>
              <a:buSzPct val="85000"/>
              <a:buFont typeface="Arial" pitchFamily="34" charset="0"/>
              <a:buNone/>
            </a:pPr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200" dirty="0">
                <a:solidFill>
                  <a:srgbClr val="009999"/>
                </a:solidFill>
                <a:ea typeface="ＭＳ Ｐゴシック" pitchFamily="34" charset="-128"/>
                <a:cs typeface="+mj-cs"/>
              </a:rPr>
              <a:t>Intertox is a science business with a proven track record of building strategic solutions and applications that achieve business goals of our clients.</a:t>
            </a:r>
          </a:p>
          <a:p>
            <a:pPr marL="119063" indent="-119063">
              <a:buClr>
                <a:srgbClr val="6699CC"/>
              </a:buClr>
              <a:buSzPct val="85000"/>
              <a:buFont typeface="Arial" pitchFamily="34" charset="0"/>
              <a:buNone/>
            </a:pPr>
            <a:endParaRPr lang="en-US" sz="1800" b="1" dirty="0">
              <a:solidFill>
                <a:schemeClr val="accent3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19063"/>
            <a:ext cx="8229600" cy="593725"/>
          </a:xfrm>
        </p:spPr>
        <p:txBody>
          <a:bodyPr lIns="0" tIns="0" rIns="0" bIns="0" anchor="t"/>
          <a:lstStyle/>
          <a:p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About Us</a:t>
            </a:r>
          </a:p>
        </p:txBody>
      </p:sp>
      <p:sp>
        <p:nvSpPr>
          <p:cNvPr id="593924" name="Rectangle 93231"/>
          <p:cNvSpPr>
            <a:spLocks noChangeArrowheads="1"/>
          </p:cNvSpPr>
          <p:nvPr/>
        </p:nvSpPr>
        <p:spPr bwMode="auto">
          <a:xfrm>
            <a:off x="1971675" y="555307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18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25" name="Rectangle 93235"/>
          <p:cNvSpPr>
            <a:spLocks noChangeArrowheads="1"/>
          </p:cNvSpPr>
          <p:nvPr/>
        </p:nvSpPr>
        <p:spPr bwMode="auto">
          <a:xfrm>
            <a:off x="5324475" y="51022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18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26" name="Straight Connector 7172"/>
          <p:cNvSpPr>
            <a:spLocks noChangeShapeType="1"/>
          </p:cNvSpPr>
          <p:nvPr/>
        </p:nvSpPr>
        <p:spPr bwMode="auto">
          <a:xfrm>
            <a:off x="1285875" y="2276475"/>
            <a:ext cx="7010400" cy="0"/>
          </a:xfrm>
          <a:prstGeom prst="line">
            <a:avLst/>
          </a:prstGeom>
          <a:noFill/>
          <a:ln w="19050" algn="ctr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27" name="Straight Connector 7173"/>
          <p:cNvSpPr>
            <a:spLocks noChangeShapeType="1"/>
          </p:cNvSpPr>
          <p:nvPr/>
        </p:nvSpPr>
        <p:spPr bwMode="auto">
          <a:xfrm>
            <a:off x="1285875" y="4257675"/>
            <a:ext cx="7010400" cy="0"/>
          </a:xfrm>
          <a:prstGeom prst="line">
            <a:avLst/>
          </a:prstGeom>
          <a:noFill/>
          <a:ln w="19050" algn="ctr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28" name="Straight Connector 7174"/>
          <p:cNvSpPr>
            <a:spLocks noChangeShapeType="1"/>
          </p:cNvSpPr>
          <p:nvPr/>
        </p:nvSpPr>
        <p:spPr bwMode="auto">
          <a:xfrm>
            <a:off x="1285875" y="3267075"/>
            <a:ext cx="7010400" cy="0"/>
          </a:xfrm>
          <a:prstGeom prst="line">
            <a:avLst/>
          </a:prstGeom>
          <a:noFill/>
          <a:ln w="19050" algn="ctr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29" name="Rectangle 7175"/>
          <p:cNvSpPr>
            <a:spLocks noChangeArrowheads="1"/>
          </p:cNvSpPr>
          <p:nvPr/>
        </p:nvSpPr>
        <p:spPr bwMode="auto">
          <a:xfrm>
            <a:off x="2657475" y="1285875"/>
            <a:ext cx="5715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0" dirty="0">
                <a:solidFill>
                  <a:schemeClr val="tx1"/>
                </a:solidFill>
                <a:latin typeface="Franklin Gothic Medium" pitchFamily="34" charset="0"/>
              </a:rPr>
              <a:t> Strategy focused </a:t>
            </a:r>
          </a:p>
          <a:p>
            <a:pPr>
              <a:spcBef>
                <a:spcPct val="0"/>
              </a:spcBef>
            </a:pPr>
            <a:r>
              <a:rPr lang="en-US" sz="1400" b="0" dirty="0">
                <a:solidFill>
                  <a:schemeClr val="tx1"/>
                </a:solidFill>
                <a:latin typeface="Franklin Gothic Medium" pitchFamily="34" charset="0"/>
              </a:rPr>
              <a:t> Science &amp; technology integration to meet sophisticated needs</a:t>
            </a:r>
            <a:endParaRPr lang="en-US" sz="1800" b="0" dirty="0">
              <a:solidFill>
                <a:schemeClr val="tx1"/>
              </a:solidFill>
              <a:latin typeface="Franklin Gothic Medium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0" dirty="0">
                <a:solidFill>
                  <a:schemeClr val="tx1"/>
                </a:solidFill>
                <a:latin typeface="Franklin Gothic Medium" pitchFamily="34" charset="0"/>
              </a:rPr>
              <a:t> Multidisciplinary to solve complex problems</a:t>
            </a:r>
          </a:p>
        </p:txBody>
      </p:sp>
      <p:sp>
        <p:nvSpPr>
          <p:cNvPr id="593930" name="Rectangle 7176"/>
          <p:cNvSpPr>
            <a:spLocks noChangeArrowheads="1"/>
          </p:cNvSpPr>
          <p:nvPr/>
        </p:nvSpPr>
        <p:spPr bwMode="auto">
          <a:xfrm>
            <a:off x="2657475" y="3267075"/>
            <a:ext cx="5715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Franklin Gothic Medium" pitchFamily="34" charset="0"/>
              </a:rPr>
              <a:t> Private, Public, Not for Profit</a:t>
            </a:r>
          </a:p>
          <a:p>
            <a:pPr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Franklin Gothic Medium" pitchFamily="34" charset="0"/>
              </a:rPr>
              <a:t> Forbes 500 list</a:t>
            </a:r>
          </a:p>
          <a:p>
            <a:pPr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Franklin Gothic Medium" pitchFamily="34" charset="0"/>
              </a:rPr>
              <a:t> National and International clients</a:t>
            </a:r>
          </a:p>
        </p:txBody>
      </p:sp>
      <p:sp>
        <p:nvSpPr>
          <p:cNvPr id="593931" name="Rectangle 7177"/>
          <p:cNvSpPr>
            <a:spLocks noChangeArrowheads="1"/>
          </p:cNvSpPr>
          <p:nvPr/>
        </p:nvSpPr>
        <p:spPr bwMode="auto">
          <a:xfrm>
            <a:off x="2657475" y="2276475"/>
            <a:ext cx="5715000" cy="9906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0" dirty="0" smtClean="0">
                <a:solidFill>
                  <a:schemeClr val="tx1"/>
                </a:solidFill>
                <a:latin typeface="Franklin Gothic Medium" pitchFamily="34" charset="0"/>
              </a:rPr>
              <a:t>Science-based </a:t>
            </a:r>
            <a:r>
              <a:rPr lang="en-US" sz="1400" b="0" dirty="0">
                <a:solidFill>
                  <a:schemeClr val="tx1"/>
                </a:solidFill>
                <a:latin typeface="Franklin Gothic Medium" pitchFamily="34" charset="0"/>
              </a:rPr>
              <a:t>staff </a:t>
            </a:r>
          </a:p>
          <a:p>
            <a:pPr>
              <a:spcBef>
                <a:spcPct val="0"/>
              </a:spcBef>
            </a:pPr>
            <a:r>
              <a:rPr lang="en-US" sz="1400" b="0" dirty="0" smtClean="0">
                <a:solidFill>
                  <a:schemeClr val="tx1"/>
                </a:solidFill>
                <a:latin typeface="Franklin Gothic Medium" pitchFamily="34" charset="0"/>
              </a:rPr>
              <a:t>Apply </a:t>
            </a:r>
            <a:r>
              <a:rPr lang="en-US" sz="1400" b="0" dirty="0">
                <a:solidFill>
                  <a:schemeClr val="tx1"/>
                </a:solidFill>
                <a:latin typeface="Franklin Gothic Medium" pitchFamily="34" charset="0"/>
              </a:rPr>
              <a:t>leading edge science solutions to business problems</a:t>
            </a:r>
          </a:p>
          <a:p>
            <a:pPr>
              <a:spcBef>
                <a:spcPct val="0"/>
              </a:spcBef>
            </a:pPr>
            <a:r>
              <a:rPr lang="en-US" sz="1400" b="0" dirty="0">
                <a:solidFill>
                  <a:schemeClr val="tx1"/>
                </a:solidFill>
                <a:latin typeface="Franklin Gothic Medium" pitchFamily="34" charset="0"/>
              </a:rPr>
              <a:t>Reduce liabilities or ensure regulatory compliance</a:t>
            </a:r>
          </a:p>
        </p:txBody>
      </p:sp>
      <p:sp>
        <p:nvSpPr>
          <p:cNvPr id="593932" name="Rectangle 7178"/>
          <p:cNvSpPr>
            <a:spLocks noChangeArrowheads="1"/>
          </p:cNvSpPr>
          <p:nvPr/>
        </p:nvSpPr>
        <p:spPr bwMode="auto">
          <a:xfrm>
            <a:off x="2657475" y="4257675"/>
            <a:ext cx="5715000" cy="9906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Franklin Gothic Medium" pitchFamily="34" charset="0"/>
              </a:rPr>
              <a:t> Committed to quality</a:t>
            </a:r>
            <a:endParaRPr lang="en-US" sz="1800" b="0">
              <a:solidFill>
                <a:schemeClr val="tx1"/>
              </a:solidFill>
              <a:latin typeface="Franklin Gothic Medium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Franklin Gothic Medium" pitchFamily="34" charset="0"/>
              </a:rPr>
              <a:t> Ensuring health protection </a:t>
            </a:r>
          </a:p>
          <a:p>
            <a:pPr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Franklin Gothic Medium" pitchFamily="34" charset="0"/>
              </a:rPr>
              <a:t> Results orientated</a:t>
            </a:r>
          </a:p>
        </p:txBody>
      </p:sp>
      <p:sp>
        <p:nvSpPr>
          <p:cNvPr id="593933" name="TextBox 7179"/>
          <p:cNvSpPr txBox="1">
            <a:spLocks noChangeArrowheads="1"/>
          </p:cNvSpPr>
          <p:nvPr/>
        </p:nvSpPr>
        <p:spPr bwMode="auto">
          <a:xfrm>
            <a:off x="1362075" y="1514475"/>
            <a:ext cx="137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Blended Solutions</a:t>
            </a:r>
            <a:endParaRPr lang="en-US" sz="1400" b="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93934" name="TextBox 7180"/>
          <p:cNvSpPr txBox="1">
            <a:spLocks noChangeArrowheads="1"/>
          </p:cNvSpPr>
          <p:nvPr/>
        </p:nvSpPr>
        <p:spPr bwMode="auto">
          <a:xfrm>
            <a:off x="1362075" y="2505075"/>
            <a:ext cx="1371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Strength in</a:t>
            </a:r>
            <a:endParaRPr lang="en-US" sz="1800" b="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Execution</a:t>
            </a:r>
            <a:endParaRPr lang="en-US" sz="1400" b="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93935" name="TextBox 7181"/>
          <p:cNvSpPr txBox="1">
            <a:spLocks noChangeArrowheads="1"/>
          </p:cNvSpPr>
          <p:nvPr/>
        </p:nvSpPr>
        <p:spPr bwMode="auto">
          <a:xfrm>
            <a:off x="1362075" y="3495675"/>
            <a:ext cx="1371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Trusted</a:t>
            </a:r>
            <a:endParaRPr lang="en-US" sz="1800" b="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Advisor</a:t>
            </a:r>
            <a:endParaRPr lang="en-US" sz="1400" b="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93936" name="TextBox 7182"/>
          <p:cNvSpPr txBox="1">
            <a:spLocks noChangeArrowheads="1"/>
          </p:cNvSpPr>
          <p:nvPr/>
        </p:nvSpPr>
        <p:spPr bwMode="auto">
          <a:xfrm>
            <a:off x="1362075" y="4486275"/>
            <a:ext cx="1371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Accountable</a:t>
            </a:r>
            <a:endParaRPr lang="en-US" sz="1800" b="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Franklin Gothic Medium" pitchFamily="34" charset="0"/>
              </a:rPr>
              <a:t>Partner</a:t>
            </a:r>
            <a:endParaRPr lang="en-US" sz="1400" b="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593937" name="Straight Connector 7174"/>
          <p:cNvSpPr>
            <a:spLocks noChangeShapeType="1"/>
          </p:cNvSpPr>
          <p:nvPr/>
        </p:nvSpPr>
        <p:spPr bwMode="auto">
          <a:xfrm>
            <a:off x="1285875" y="5248275"/>
            <a:ext cx="7010400" cy="0"/>
          </a:xfrm>
          <a:prstGeom prst="line">
            <a:avLst/>
          </a:prstGeom>
          <a:noFill/>
          <a:ln w="19050" algn="ctr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38" name="Rectangle 7176"/>
          <p:cNvSpPr>
            <a:spLocks noChangeArrowheads="1"/>
          </p:cNvSpPr>
          <p:nvPr/>
        </p:nvSpPr>
        <p:spPr bwMode="auto">
          <a:xfrm>
            <a:off x="2657475" y="5248275"/>
            <a:ext cx="57150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Franklin Gothic Medium" pitchFamily="34" charset="0"/>
              </a:rPr>
              <a:t> Privately owned  </a:t>
            </a:r>
          </a:p>
          <a:p>
            <a:pPr>
              <a:spcBef>
                <a:spcPct val="0"/>
              </a:spcBef>
            </a:pPr>
            <a:r>
              <a:rPr lang="en-US" sz="1400" b="0">
                <a:solidFill>
                  <a:schemeClr val="tx1"/>
                </a:solidFill>
                <a:latin typeface="Franklin Gothic Medium" pitchFamily="34" charset="0"/>
              </a:rPr>
              <a:t> Founded in 1995</a:t>
            </a:r>
          </a:p>
        </p:txBody>
      </p:sp>
      <p:sp>
        <p:nvSpPr>
          <p:cNvPr id="593939" name="TextBox 7181"/>
          <p:cNvSpPr txBox="1">
            <a:spLocks noChangeArrowheads="1"/>
          </p:cNvSpPr>
          <p:nvPr/>
        </p:nvSpPr>
        <p:spPr bwMode="auto">
          <a:xfrm>
            <a:off x="1362075" y="5476875"/>
            <a:ext cx="137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sz="1600" b="0" dirty="0">
                <a:solidFill>
                  <a:schemeClr val="bg1"/>
                </a:solidFill>
                <a:latin typeface="Franklin Gothic Medium" pitchFamily="34" charset="0"/>
              </a:rPr>
              <a:t>Stable </a:t>
            </a: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Organization</a:t>
            </a:r>
            <a:endParaRPr lang="en-US" sz="1400" b="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8106"/>
            <a:ext cx="2133600" cy="365125"/>
          </a:xfrm>
          <a:prstGeom prst="rect">
            <a:avLst/>
          </a:prstGeom>
        </p:spPr>
        <p:txBody>
          <a:bodyPr/>
          <a:lstStyle/>
          <a:p>
            <a:fld id="{0756700F-AFA4-49C5-81FF-9F95F5EC20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524000"/>
            <a:ext cx="8382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Toxicity</a:t>
            </a:r>
          </a:p>
          <a:p>
            <a:pPr marL="800100" lvl="2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Dose-response, what is most sensitive adverse effect?</a:t>
            </a:r>
          </a:p>
          <a:p>
            <a:pPr marL="800100" lvl="2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+mn-lt"/>
              </a:rPr>
              <a:t>RfD</a:t>
            </a:r>
            <a:r>
              <a:rPr lang="en-US" dirty="0" smtClean="0">
                <a:latin typeface="+mn-lt"/>
              </a:rPr>
              <a:t> is10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g/kg-d</a:t>
            </a:r>
          </a:p>
          <a:p>
            <a:pPr marL="342900" lvl="1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Characterization</a:t>
            </a:r>
          </a:p>
          <a:p>
            <a:pPr marL="800100" lvl="2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HQ = Dose / </a:t>
            </a:r>
            <a:r>
              <a:rPr lang="en-US" dirty="0" err="1" smtClean="0">
                <a:latin typeface="+mn-lt"/>
              </a:rPr>
              <a:t>RfD</a:t>
            </a:r>
            <a:r>
              <a:rPr lang="en-US" dirty="0" smtClean="0">
                <a:latin typeface="+mn-lt"/>
              </a:rPr>
              <a:t> = 100 mg/kg-d / 10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+mn-lt"/>
              </a:rPr>
              <a:t>g/kg-d = 10</a:t>
            </a:r>
          </a:p>
          <a:p>
            <a:pPr marL="800100" lvl="2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HQ &gt; 10, risk is moderate</a:t>
            </a:r>
          </a:p>
          <a:p>
            <a:pPr marL="342900" lvl="1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Management</a:t>
            </a:r>
          </a:p>
          <a:p>
            <a:pPr marL="800100" lvl="2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Different herbicide</a:t>
            </a:r>
          </a:p>
          <a:p>
            <a:pPr marL="800100" lvl="2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Lower application rate</a:t>
            </a:r>
          </a:p>
          <a:p>
            <a:pPr marL="800100" lvl="2" indent="-34290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Mechanical intervention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95800" y="4572000"/>
            <a:ext cx="4419600" cy="53340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Risk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C00000"/>
                </a:solidFill>
              </a:rPr>
              <a:t>Exposure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rgbClr val="FF9933"/>
                </a:solidFill>
              </a:rPr>
              <a:t>Toxicity</a:t>
            </a:r>
          </a:p>
          <a:p>
            <a:pPr algn="ctr"/>
            <a:endParaRPr lang="en-US" sz="2400" dirty="0" smtClean="0">
              <a:solidFill>
                <a:srgbClr val="FF9933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76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Ecotoxicology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6172" y="270149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Rat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Quail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Deer mouse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Meadow vole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Marsh wren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Robin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Fish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Aquatic invertebrates</a:t>
            </a:r>
            <a:endParaRPr lang="en-US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8" b="13878"/>
          <a:stretch/>
        </p:blipFill>
        <p:spPr bwMode="auto">
          <a:xfrm>
            <a:off x="5429250" y="1363235"/>
            <a:ext cx="2857500" cy="141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7268878" y="1603930"/>
            <a:ext cx="34041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http://www.classicinsulation.com/pest-control/fieldmouse.html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6" y="24973"/>
            <a:ext cx="2857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1698034" y="2162889"/>
            <a:ext cx="3810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>
                <a:latin typeface="+mn-lt"/>
              </a:rPr>
              <a:t>http://www.rspb.org.uk/wildlife/birdguide/name/r/robin/index.aspx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94" y="4224992"/>
            <a:ext cx="5283352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63801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latin typeface="+mn-lt"/>
              </a:rPr>
              <a:t>http://www.fda.gov/AdvisoryCommittees/CommitteesMeetingMaterials/VeterinaryMedicineAdvisoryCommittee/ucm222635.htm</a:t>
            </a:r>
          </a:p>
        </p:txBody>
      </p:sp>
    </p:spTree>
    <p:extLst>
      <p:ext uri="{BB962C8B-B14F-4D97-AF65-F5344CB8AC3E}">
        <p14:creationId xmlns:p14="http://schemas.microsoft.com/office/powerpoint/2010/main" val="25986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Always follow application instructions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Use personal protective gear when handling chemicals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Wash your hands </a:t>
            </a:r>
            <a:endParaRPr lang="en-US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0481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7938" y="559448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>
                <a:latin typeface="+mn-lt"/>
              </a:rPr>
              <a:t>http://</a:t>
            </a:r>
            <a:r>
              <a:rPr lang="en-US" sz="1000" dirty="0" smtClean="0">
                <a:latin typeface="+mn-lt"/>
              </a:rPr>
              <a:t>www.momsteam.com/</a:t>
            </a:r>
            <a:endParaRPr lang="en-US" sz="1000" dirty="0"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15468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5436" y="6565406"/>
            <a:ext cx="17395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+mn-lt"/>
              </a:rPr>
              <a:t>http://www.safetyworld.com</a:t>
            </a:r>
          </a:p>
        </p:txBody>
      </p:sp>
    </p:spTree>
    <p:extLst>
      <p:ext uri="{BB962C8B-B14F-4D97-AF65-F5344CB8AC3E}">
        <p14:creationId xmlns:p14="http://schemas.microsoft.com/office/powerpoint/2010/main" val="30904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437376"/>
            <a:ext cx="2895600" cy="365125"/>
          </a:xfrm>
          <a:prstGeom prst="rect">
            <a:avLst/>
          </a:prstGeom>
        </p:spPr>
        <p:txBody>
          <a:bodyPr/>
          <a:lstStyle/>
          <a:p>
            <a:fld id="{E6DB26B5-1E99-433B-BA58-9724AD878524}" type="slidenum">
              <a:rPr lang="en-US"/>
              <a:pPr/>
              <a:t>23</a:t>
            </a:fld>
            <a:endParaRPr lang="en-US"/>
          </a:p>
        </p:txBody>
      </p:sp>
      <p:pic>
        <p:nvPicPr>
          <p:cNvPr id="809986" name="Picture 2" descr="RaiseQuestion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noFill/>
          <a:ln/>
          <a:effectLst>
            <a:outerShdw dist="11266" dir="16671407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0" y="6484938"/>
            <a:ext cx="9159875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09989" name="Text Box 5"/>
          <p:cNvSpPr txBox="1">
            <a:spLocks noChangeArrowheads="1"/>
          </p:cNvSpPr>
          <p:nvPr/>
        </p:nvSpPr>
        <p:spPr bwMode="auto">
          <a:xfrm>
            <a:off x="1379798" y="6473952"/>
            <a:ext cx="64002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chemeClr val="accent1"/>
                </a:solidFill>
              </a:rPr>
              <a:t>Source: http://www.lesliehawes.com/wordpress/wp-content/uploads/2007/10/raise-your-hand.jpg</a:t>
            </a:r>
          </a:p>
        </p:txBody>
      </p:sp>
      <p:pic>
        <p:nvPicPr>
          <p:cNvPr id="809990" name="Picture 6" descr="logo_intert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528816"/>
            <a:ext cx="762000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8106"/>
            <a:ext cx="2133600" cy="365125"/>
          </a:xfrm>
          <a:prstGeom prst="rect">
            <a:avLst/>
          </a:prstGeom>
        </p:spPr>
        <p:txBody>
          <a:bodyPr/>
          <a:lstStyle/>
          <a:p>
            <a:fld id="{0756700F-AFA4-49C5-81FF-9F95F5EC203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80636" y="4836349"/>
            <a:ext cx="3875773" cy="14157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latin typeface="Calibri"/>
                <a:ea typeface="Times New Roman"/>
                <a:cs typeface="Times New Roman"/>
              </a:rPr>
              <a:t>Lisa Corey, PhD, DABT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>
                <a:latin typeface="Calibri"/>
                <a:ea typeface="Times New Roman"/>
                <a:cs typeface="Times New Roman"/>
              </a:rPr>
              <a:t>lcorey@intertox.com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808080"/>
                </a:solidFill>
                <a:latin typeface="Calibri"/>
                <a:ea typeface="Times New Roman"/>
                <a:cs typeface="Times New Roman"/>
              </a:rPr>
              <a:t>INTER</a:t>
            </a:r>
            <a:r>
              <a:rPr lang="en-US" b="1" dirty="0" smtClean="0">
                <a:solidFill>
                  <a:srgbClr val="008000"/>
                </a:solidFill>
                <a:latin typeface="Calibri"/>
                <a:ea typeface="Times New Roman"/>
                <a:cs typeface="Times New Roman"/>
              </a:rPr>
              <a:t>TOX</a:t>
            </a:r>
            <a:r>
              <a:rPr lang="en-US" b="1" dirty="0">
                <a:solidFill>
                  <a:srgbClr val="008000"/>
                </a:solidFill>
                <a:latin typeface="Calibri"/>
                <a:ea typeface="Times New Roman"/>
                <a:cs typeface="Times New Roman"/>
              </a:rPr>
              <a:t>, Inc.</a:t>
            </a:r>
            <a:r>
              <a:rPr lang="en-US" b="1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en-US" b="1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</a:br>
            <a:r>
              <a:rPr lang="en-US" sz="800" b="1" dirty="0">
                <a:solidFill>
                  <a:srgbClr val="5F5F5F"/>
                </a:solidFill>
                <a:latin typeface="Arial"/>
                <a:ea typeface="Times New Roman"/>
                <a:cs typeface="Times New Roman"/>
              </a:rPr>
              <a:t>SCIENCE STRATEGY RESEARCH</a:t>
            </a:r>
            <a:endParaRPr lang="en-US" sz="4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49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5" y="320675"/>
            <a:ext cx="8229600" cy="593725"/>
          </a:xfrm>
        </p:spPr>
        <p:txBody>
          <a:bodyPr lIns="0" tIns="0" rIns="0" bIns="0" anchor="t">
            <a:normAutofit fontScale="90000"/>
          </a:bodyPr>
          <a:lstStyle/>
          <a:p>
            <a:r>
              <a:rPr lang="en-US" sz="4000" i="1" dirty="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  <a:t>General Capabilities</a:t>
            </a:r>
            <a:br>
              <a:rPr lang="en-US" sz="4000" i="1" dirty="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rPr>
            </a:br>
            <a:endParaRPr lang="en-US" sz="1800" b="0" dirty="0">
              <a:solidFill>
                <a:srgbClr val="808080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234499" name="Straight Connector 7172"/>
          <p:cNvSpPr>
            <a:spLocks noChangeShapeType="1"/>
          </p:cNvSpPr>
          <p:nvPr/>
        </p:nvSpPr>
        <p:spPr bwMode="auto">
          <a:xfrm>
            <a:off x="1162050" y="2105025"/>
            <a:ext cx="7029450" cy="0"/>
          </a:xfrm>
          <a:prstGeom prst="line">
            <a:avLst/>
          </a:prstGeom>
          <a:noFill/>
          <a:ln w="19050" algn="ctr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0" name="Straight Connector 7173"/>
          <p:cNvSpPr>
            <a:spLocks noChangeShapeType="1"/>
          </p:cNvSpPr>
          <p:nvPr/>
        </p:nvSpPr>
        <p:spPr bwMode="auto">
          <a:xfrm>
            <a:off x="1181100" y="3409950"/>
            <a:ext cx="7010400" cy="0"/>
          </a:xfrm>
          <a:prstGeom prst="line">
            <a:avLst/>
          </a:prstGeom>
          <a:noFill/>
          <a:ln w="19050" algn="ctr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1" name="Straight Connector 7174"/>
          <p:cNvSpPr>
            <a:spLocks noChangeShapeType="1"/>
          </p:cNvSpPr>
          <p:nvPr/>
        </p:nvSpPr>
        <p:spPr bwMode="auto">
          <a:xfrm>
            <a:off x="1171575" y="2762250"/>
            <a:ext cx="7010400" cy="0"/>
          </a:xfrm>
          <a:prstGeom prst="line">
            <a:avLst/>
          </a:prstGeom>
          <a:noFill/>
          <a:ln w="19050" algn="ctr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2" name="Rectangle 7175"/>
          <p:cNvSpPr>
            <a:spLocks noChangeArrowheads="1"/>
          </p:cNvSpPr>
          <p:nvPr/>
        </p:nvSpPr>
        <p:spPr bwMode="auto">
          <a:xfrm>
            <a:off x="2476500" y="1304925"/>
            <a:ext cx="5715000" cy="7905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r>
              <a:rPr lang="en-US" sz="1400" b="0">
                <a:latin typeface="Gill Sans MT" pitchFamily="34" charset="0"/>
              </a:rPr>
              <a:t>Broad range of chemical agents including: consumer products, </a:t>
            </a:r>
            <a:br>
              <a:rPr lang="en-US" sz="1400" b="0">
                <a:latin typeface="Gill Sans MT" pitchFamily="34" charset="0"/>
              </a:rPr>
            </a:br>
            <a:r>
              <a:rPr lang="en-US" sz="1400" b="0">
                <a:latin typeface="Gill Sans MT" pitchFamily="34" charset="0"/>
              </a:rPr>
              <a:t>building materials, petroleum products, combustion by-products, </a:t>
            </a:r>
            <a:br>
              <a:rPr lang="en-US" sz="1400" b="0">
                <a:latin typeface="Gill Sans MT" pitchFamily="34" charset="0"/>
              </a:rPr>
            </a:br>
            <a:r>
              <a:rPr lang="en-US" sz="1400" b="0">
                <a:latin typeface="Gill Sans MT" pitchFamily="34" charset="0"/>
              </a:rPr>
              <a:t>common pollutants, EDCs, pharmaceuticals, and exotics</a:t>
            </a:r>
          </a:p>
        </p:txBody>
      </p:sp>
      <p:sp>
        <p:nvSpPr>
          <p:cNvPr id="234503" name="Rectangle 7176"/>
          <p:cNvSpPr>
            <a:spLocks noChangeArrowheads="1"/>
          </p:cNvSpPr>
          <p:nvPr/>
        </p:nvSpPr>
        <p:spPr bwMode="auto">
          <a:xfrm>
            <a:off x="2481263" y="2771775"/>
            <a:ext cx="5705475" cy="6381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r>
              <a:rPr lang="en-US" sz="1400" b="0" dirty="0">
                <a:latin typeface="Gill Sans MT" pitchFamily="34" charset="0"/>
              </a:rPr>
              <a:t>Single to </a:t>
            </a:r>
            <a:r>
              <a:rPr lang="en-US" sz="1400" b="0" dirty="0" smtClean="0">
                <a:latin typeface="Gill Sans MT" pitchFamily="34" charset="0"/>
              </a:rPr>
              <a:t>multi-pathway risk </a:t>
            </a:r>
            <a:r>
              <a:rPr lang="en-US" sz="1400" b="0" dirty="0">
                <a:latin typeface="Gill Sans MT" pitchFamily="34" charset="0"/>
              </a:rPr>
              <a:t>assessments</a:t>
            </a:r>
          </a:p>
        </p:txBody>
      </p:sp>
      <p:sp>
        <p:nvSpPr>
          <p:cNvPr id="234504" name="Rectangle 7177"/>
          <p:cNvSpPr>
            <a:spLocks noChangeArrowheads="1"/>
          </p:cNvSpPr>
          <p:nvPr/>
        </p:nvSpPr>
        <p:spPr bwMode="auto">
          <a:xfrm>
            <a:off x="2476500" y="2114550"/>
            <a:ext cx="5710238" cy="6477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r>
              <a:rPr lang="en-US" sz="1400" b="0" dirty="0">
                <a:latin typeface="Gill Sans MT" pitchFamily="34" charset="0"/>
              </a:rPr>
              <a:t>Bacterial and fungal agents in environmental media and food</a:t>
            </a:r>
          </a:p>
        </p:txBody>
      </p:sp>
      <p:sp>
        <p:nvSpPr>
          <p:cNvPr id="234505" name="Rectangle 7178"/>
          <p:cNvSpPr>
            <a:spLocks noChangeArrowheads="1"/>
          </p:cNvSpPr>
          <p:nvPr/>
        </p:nvSpPr>
        <p:spPr bwMode="auto">
          <a:xfrm>
            <a:off x="2481263" y="3409950"/>
            <a:ext cx="5710237" cy="8572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r>
              <a:rPr lang="en-US" sz="1400" b="0">
                <a:latin typeface="Gill Sans MT" pitchFamily="34" charset="0"/>
              </a:rPr>
              <a:t>Air (including indoor air), water, soil, consumer products, drugs, medical</a:t>
            </a:r>
            <a:br>
              <a:rPr lang="en-US" sz="1400" b="0">
                <a:latin typeface="Gill Sans MT" pitchFamily="34" charset="0"/>
              </a:rPr>
            </a:br>
            <a:r>
              <a:rPr lang="en-US" sz="1400" b="0">
                <a:latin typeface="Gill Sans MT" pitchFamily="34" charset="0"/>
              </a:rPr>
              <a:t>devices, and waste</a:t>
            </a:r>
          </a:p>
        </p:txBody>
      </p:sp>
      <p:sp>
        <p:nvSpPr>
          <p:cNvPr id="234506" name="TextBox 7179"/>
          <p:cNvSpPr txBox="1">
            <a:spLocks noChangeArrowheads="1"/>
          </p:cNvSpPr>
          <p:nvPr/>
        </p:nvSpPr>
        <p:spPr bwMode="auto">
          <a:xfrm>
            <a:off x="892175" y="1476375"/>
            <a:ext cx="137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Chemical  agents</a:t>
            </a:r>
          </a:p>
        </p:txBody>
      </p:sp>
      <p:sp>
        <p:nvSpPr>
          <p:cNvPr id="234507" name="TextBox 7180"/>
          <p:cNvSpPr txBox="1">
            <a:spLocks noChangeArrowheads="1"/>
          </p:cNvSpPr>
          <p:nvPr/>
        </p:nvSpPr>
        <p:spPr bwMode="auto">
          <a:xfrm>
            <a:off x="949325" y="2200275"/>
            <a:ext cx="137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Biological agents</a:t>
            </a:r>
          </a:p>
        </p:txBody>
      </p:sp>
      <p:sp>
        <p:nvSpPr>
          <p:cNvPr id="234508" name="Straight Connector 7174"/>
          <p:cNvSpPr>
            <a:spLocks noChangeShapeType="1"/>
          </p:cNvSpPr>
          <p:nvPr/>
        </p:nvSpPr>
        <p:spPr bwMode="auto">
          <a:xfrm>
            <a:off x="1171575" y="4248150"/>
            <a:ext cx="7010400" cy="0"/>
          </a:xfrm>
          <a:prstGeom prst="line">
            <a:avLst/>
          </a:prstGeom>
          <a:noFill/>
          <a:ln w="19050" algn="ctr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09" name="TextBox 7181"/>
          <p:cNvSpPr txBox="1">
            <a:spLocks noChangeArrowheads="1"/>
          </p:cNvSpPr>
          <p:nvPr/>
        </p:nvSpPr>
        <p:spPr bwMode="auto">
          <a:xfrm>
            <a:off x="869950" y="3711575"/>
            <a:ext cx="1371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    Media</a:t>
            </a:r>
            <a:r>
              <a:rPr lang="en-US" sz="1600" b="0" dirty="0">
                <a:solidFill>
                  <a:srgbClr val="003366"/>
                </a:solidFill>
                <a:latin typeface="Gill Sans MT" pitchFamily="34" charset="0"/>
              </a:rPr>
              <a:t>	 </a:t>
            </a:r>
          </a:p>
        </p:txBody>
      </p:sp>
      <p:sp>
        <p:nvSpPr>
          <p:cNvPr id="234510" name="TextBox 7180"/>
          <p:cNvSpPr txBox="1">
            <a:spLocks noChangeArrowheads="1"/>
          </p:cNvSpPr>
          <p:nvPr/>
        </p:nvSpPr>
        <p:spPr bwMode="auto">
          <a:xfrm>
            <a:off x="911225" y="2851150"/>
            <a:ext cx="137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Risk evaluations</a:t>
            </a:r>
          </a:p>
        </p:txBody>
      </p:sp>
      <p:pic>
        <p:nvPicPr>
          <p:cNvPr id="234511" name="Picture 15" descr="logo_intert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9863"/>
            <a:ext cx="137160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12" name="Rectangle 7176"/>
          <p:cNvSpPr>
            <a:spLocks noChangeArrowheads="1"/>
          </p:cNvSpPr>
          <p:nvPr/>
        </p:nvSpPr>
        <p:spPr bwMode="auto">
          <a:xfrm>
            <a:off x="2476500" y="4248150"/>
            <a:ext cx="5715000" cy="6191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r>
              <a:rPr lang="en-US" sz="1400" b="0">
                <a:latin typeface="Gill Sans MT" pitchFamily="34" charset="0"/>
              </a:rPr>
              <a:t>State (including NY, MA, CT, ME, NJ), Federal (EPA, FDA, CPSC, USDA)</a:t>
            </a:r>
            <a:br>
              <a:rPr lang="en-US" sz="1400" b="0">
                <a:latin typeface="Gill Sans MT" pitchFamily="34" charset="0"/>
              </a:rPr>
            </a:br>
            <a:r>
              <a:rPr lang="en-US" sz="1400" b="0">
                <a:latin typeface="Gill Sans MT" pitchFamily="34" charset="0"/>
              </a:rPr>
              <a:t>International (Europe, RSA, Bahamas, Asia)</a:t>
            </a:r>
          </a:p>
        </p:txBody>
      </p:sp>
      <p:sp>
        <p:nvSpPr>
          <p:cNvPr id="234513" name="Straight Connector 7174"/>
          <p:cNvSpPr>
            <a:spLocks noChangeShapeType="1"/>
          </p:cNvSpPr>
          <p:nvPr/>
        </p:nvSpPr>
        <p:spPr bwMode="auto">
          <a:xfrm>
            <a:off x="1177925" y="5600700"/>
            <a:ext cx="7010400" cy="0"/>
          </a:xfrm>
          <a:prstGeom prst="line">
            <a:avLst/>
          </a:prstGeom>
          <a:noFill/>
          <a:ln w="19050" algn="ctr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14" name="TextBox 7181"/>
          <p:cNvSpPr txBox="1">
            <a:spLocks noChangeArrowheads="1"/>
          </p:cNvSpPr>
          <p:nvPr/>
        </p:nvSpPr>
        <p:spPr bwMode="auto">
          <a:xfrm>
            <a:off x="920750" y="4324350"/>
            <a:ext cx="137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Regulatory compliance </a:t>
            </a:r>
          </a:p>
        </p:txBody>
      </p:sp>
      <p:sp>
        <p:nvSpPr>
          <p:cNvPr id="234515" name="Rectangle 7178"/>
          <p:cNvSpPr>
            <a:spLocks noChangeArrowheads="1"/>
          </p:cNvSpPr>
          <p:nvPr/>
        </p:nvSpPr>
        <p:spPr bwMode="auto">
          <a:xfrm>
            <a:off x="2476500" y="4867275"/>
            <a:ext cx="5715000" cy="7429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r>
              <a:rPr lang="en-US" sz="1400" b="0">
                <a:latin typeface="Gill Sans MT" pitchFamily="34" charset="0"/>
              </a:rPr>
              <a:t>Providing science based accurate information used in communicating</a:t>
            </a:r>
            <a:br>
              <a:rPr lang="en-US" sz="1400" b="0">
                <a:latin typeface="Gill Sans MT" pitchFamily="34" charset="0"/>
              </a:rPr>
            </a:br>
            <a:r>
              <a:rPr lang="en-US" sz="1400" b="0">
                <a:latin typeface="Gill Sans MT" pitchFamily="34" charset="0"/>
              </a:rPr>
              <a:t>with stakeholders</a:t>
            </a:r>
          </a:p>
        </p:txBody>
      </p:sp>
      <p:sp>
        <p:nvSpPr>
          <p:cNvPr id="234516" name="Straight Connector 7174"/>
          <p:cNvSpPr>
            <a:spLocks noChangeShapeType="1"/>
          </p:cNvSpPr>
          <p:nvPr/>
        </p:nvSpPr>
        <p:spPr bwMode="auto">
          <a:xfrm>
            <a:off x="1171575" y="4867275"/>
            <a:ext cx="7010400" cy="0"/>
          </a:xfrm>
          <a:prstGeom prst="line">
            <a:avLst/>
          </a:prstGeom>
          <a:noFill/>
          <a:ln w="19050" algn="ctr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17" name="TextBox 7181"/>
          <p:cNvSpPr txBox="1">
            <a:spLocks noChangeArrowheads="1"/>
          </p:cNvSpPr>
          <p:nvPr/>
        </p:nvSpPr>
        <p:spPr bwMode="auto">
          <a:xfrm>
            <a:off x="892175" y="4981575"/>
            <a:ext cx="15811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Risk communication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38106"/>
            <a:ext cx="2133600" cy="365125"/>
          </a:xfrm>
          <a:prstGeom prst="rect">
            <a:avLst/>
          </a:prstGeom>
        </p:spPr>
        <p:txBody>
          <a:bodyPr/>
          <a:lstStyle/>
          <a:p>
            <a:fld id="{0756700F-AFA4-49C5-81FF-9F95F5EC20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Pesticides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5105400" y="1551563"/>
            <a:ext cx="3810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A pesticide is a chemical used to prevent, destroy, or repel pests. </a:t>
            </a:r>
            <a:endParaRPr lang="en-US" dirty="0" smtClean="0">
              <a:latin typeface="+mn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8291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-2086689" y="26200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+mn-lt"/>
              </a:rPr>
              <a:t>http://www.pestprocanada.com/pest_control_toronto.html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93" y="3281846"/>
            <a:ext cx="4013225" cy="32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6477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+mn-lt"/>
              </a:rPr>
              <a:t>http://www.whitsunday.qld.gov.au/web/guest/weed-management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587" y="40571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Pests can be insects, mice and other animals, weeds, fungi, or microorganisms such as bacteria and viruses.</a:t>
            </a:r>
          </a:p>
        </p:txBody>
      </p:sp>
    </p:spTree>
    <p:extLst>
      <p:ext uri="{BB962C8B-B14F-4D97-AF65-F5344CB8AC3E}">
        <p14:creationId xmlns:p14="http://schemas.microsoft.com/office/powerpoint/2010/main" val="22330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Herbicides</a:t>
            </a:r>
            <a:endParaRPr lang="en-US" altLang="en-US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314911"/>
            <a:ext cx="859155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Chemicals </a:t>
            </a:r>
            <a:r>
              <a:rPr lang="en-US" sz="2400" dirty="0"/>
              <a:t>used to manipulate or control undesirable </a:t>
            </a:r>
            <a:r>
              <a:rPr lang="en-US" sz="2400" dirty="0" smtClean="0"/>
              <a:t>vegetation.</a:t>
            </a:r>
          </a:p>
        </p:txBody>
      </p:sp>
      <p:pic>
        <p:nvPicPr>
          <p:cNvPr id="1026" name="Picture 2" descr="http://www.steadyhealth.com/130837/Image/herbici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101588" cy="20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7907778" y="2770129"/>
            <a:ext cx="205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smtClean="0"/>
              <a:t>www.steadyhealth.com/</a:t>
            </a:r>
            <a:endParaRPr lang="en-US" sz="1000" dirty="0"/>
          </a:p>
        </p:txBody>
      </p:sp>
      <p:pic>
        <p:nvPicPr>
          <p:cNvPr id="1028" name="Picture 4" descr="http://www.uhcc.uh.edu/prairie/images/HerbicideApplication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t="17327" r="33520" b="14801"/>
          <a:stretch/>
        </p:blipFill>
        <p:spPr bwMode="auto">
          <a:xfrm>
            <a:off x="4953000" y="3579796"/>
            <a:ext cx="2971800" cy="27604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6074" y="63374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http://www.uhcc.uh.edu/prairie/index.htm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474" y="2117193"/>
            <a:ext cx="4847925" cy="390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Act by inhibiting cell division, photosynthesis, or amino acid production or by mimicking natural </a:t>
            </a:r>
            <a:r>
              <a:rPr lang="en-US" dirty="0" err="1">
                <a:latin typeface="+mn-lt"/>
              </a:rPr>
              <a:t>auxin</a:t>
            </a:r>
            <a:r>
              <a:rPr lang="en-US" dirty="0">
                <a:latin typeface="+mn-lt"/>
              </a:rPr>
              <a:t> hormones, which regulate plant growth, and causing deformities in new </a:t>
            </a:r>
            <a:r>
              <a:rPr lang="en-US" dirty="0" smtClean="0">
                <a:latin typeface="+mn-lt"/>
              </a:rPr>
              <a:t>growth.</a:t>
            </a:r>
            <a:endParaRPr lang="en-US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Methods of application include spraying onto foliage, applying to soils, and applying directly to aquatic systems.</a:t>
            </a:r>
            <a:endParaRPr lang="en-US" altLang="en-US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8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Toxicology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1148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study of the </a:t>
            </a:r>
            <a:r>
              <a:rPr lang="en-US" sz="2400" dirty="0" smtClean="0"/>
              <a:t>(adverse) </a:t>
            </a:r>
            <a:r>
              <a:rPr lang="en-US" sz="2400" dirty="0"/>
              <a:t>effects of </a:t>
            </a:r>
            <a:r>
              <a:rPr lang="en-US" sz="2400" dirty="0" smtClean="0"/>
              <a:t>chemicals on </a:t>
            </a:r>
            <a:r>
              <a:rPr lang="en-US" sz="2400" dirty="0"/>
              <a:t>living </a:t>
            </a:r>
            <a:r>
              <a:rPr lang="en-US" sz="2400" dirty="0" smtClean="0"/>
              <a:t>organisms </a:t>
            </a:r>
          </a:p>
          <a:p>
            <a:pPr lvl="1"/>
            <a:r>
              <a:rPr lang="en-US" sz="2200" dirty="0" smtClean="0"/>
              <a:t>Symptoms</a:t>
            </a:r>
          </a:p>
          <a:p>
            <a:pPr lvl="1"/>
            <a:r>
              <a:rPr lang="en-US" sz="2200" dirty="0" smtClean="0"/>
              <a:t>Mechanisms</a:t>
            </a:r>
          </a:p>
          <a:p>
            <a:pPr lvl="1"/>
            <a:r>
              <a:rPr lang="en-US" sz="2200" dirty="0" smtClean="0"/>
              <a:t>Treatments</a:t>
            </a:r>
          </a:p>
          <a:p>
            <a:pPr lvl="1"/>
            <a:r>
              <a:rPr lang="en-US" sz="2200" dirty="0" smtClean="0"/>
              <a:t>Detection </a:t>
            </a:r>
            <a:r>
              <a:rPr lang="en-US" sz="2200" dirty="0"/>
              <a:t>of </a:t>
            </a:r>
            <a:r>
              <a:rPr lang="en-US" sz="2200" dirty="0" smtClean="0"/>
              <a:t>poisoning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23274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63182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latin typeface="+mn-lt"/>
              </a:rPr>
              <a:t>http://sciencegames.4you4free.com/poisons_toxicology.html</a:t>
            </a:r>
          </a:p>
        </p:txBody>
      </p:sp>
    </p:spTree>
    <p:extLst>
      <p:ext uri="{BB962C8B-B14F-4D97-AF65-F5344CB8AC3E}">
        <p14:creationId xmlns:p14="http://schemas.microsoft.com/office/powerpoint/2010/main" val="13355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7663" y="2508250"/>
            <a:ext cx="5519737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99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rgbClr val="FFFF99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rgbClr val="FFFF99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rgbClr val="FFFF99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rgbClr val="FFFF99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Gill Sans MT" pitchFamily="34" charset="0"/>
              </a:rPr>
              <a:t>“</a:t>
            </a:r>
            <a:r>
              <a:rPr lang="en-US" altLang="en-US" sz="3600" i="1" dirty="0">
                <a:solidFill>
                  <a:srgbClr val="000000"/>
                </a:solidFill>
                <a:latin typeface="Gill Sans MT" pitchFamily="34" charset="0"/>
              </a:rPr>
              <a:t>All substances are poisons; there is none which is not a poison.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i="1" dirty="0">
                <a:solidFill>
                  <a:srgbClr val="000000"/>
                </a:solidFill>
                <a:latin typeface="Gill Sans MT" pitchFamily="34" charset="0"/>
              </a:rPr>
              <a:t>The right dose differentiates a poison from a remedy</a:t>
            </a:r>
            <a:r>
              <a:rPr lang="en-US" altLang="en-US" sz="3600" dirty="0">
                <a:solidFill>
                  <a:srgbClr val="000000"/>
                </a:solidFill>
                <a:latin typeface="Gill Sans MT" pitchFamily="34" charset="0"/>
              </a:rPr>
              <a:t>.”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Gill Sans MT" pitchFamily="34" charset="0"/>
              </a:rPr>
              <a:t>-Paracelsus (1493-1541)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3" name="Picture 3" descr="paracel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4113" y="2636838"/>
            <a:ext cx="2436812" cy="2957512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8175" y="576263"/>
            <a:ext cx="7848600" cy="1200150"/>
          </a:xfrm>
          <a:prstGeom prst="rect">
            <a:avLst/>
          </a:prstGeom>
          <a:solidFill>
            <a:srgbClr val="AED5A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99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rgbClr val="FFFF99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rgbClr val="FFFF99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rgbClr val="FFFF99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rgbClr val="FFFF99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Perpetua Titling MT" pitchFamily="18" charset="0"/>
              </a:rPr>
              <a:t>Presence </a:t>
            </a:r>
            <a:r>
              <a:rPr lang="en-US" sz="3600" b="1" dirty="0">
                <a:solidFill>
                  <a:schemeClr val="tx1"/>
                </a:solidFill>
                <a:latin typeface="Perpetua Titling MT" pitchFamily="18" charset="0"/>
              </a:rPr>
              <a:t>≠</a:t>
            </a:r>
            <a:r>
              <a:rPr lang="en-US" sz="3600" dirty="0">
                <a:solidFill>
                  <a:schemeClr val="tx1"/>
                </a:solidFill>
                <a:latin typeface="Perpetua Titling MT" pitchFamily="18" charset="0"/>
              </a:rPr>
              <a:t> Toxicity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Perpetua Titling MT" pitchFamily="18" charset="0"/>
              </a:rPr>
              <a:t>Dose-response relationship</a:t>
            </a:r>
          </a:p>
        </p:txBody>
      </p:sp>
    </p:spTree>
    <p:extLst>
      <p:ext uri="{BB962C8B-B14F-4D97-AF65-F5344CB8AC3E}">
        <p14:creationId xmlns:p14="http://schemas.microsoft.com/office/powerpoint/2010/main" val="36795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i="1" dirty="0" smtClean="0"/>
              <a:t>Determining Risk</a:t>
            </a:r>
            <a:endParaRPr lang="en-US" i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91440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Risk</a:t>
            </a:r>
            <a:r>
              <a:rPr lang="en-US" sz="4000" dirty="0" smtClean="0"/>
              <a:t> = </a:t>
            </a:r>
            <a:r>
              <a:rPr lang="en-US" sz="4000" dirty="0" smtClean="0">
                <a:solidFill>
                  <a:srgbClr val="C00000"/>
                </a:solidFill>
              </a:rPr>
              <a:t>Exposure</a:t>
            </a:r>
            <a:r>
              <a:rPr lang="en-US" sz="4000" dirty="0" smtClean="0"/>
              <a:t> X </a:t>
            </a:r>
            <a:r>
              <a:rPr lang="en-US" sz="4000" dirty="0" smtClean="0">
                <a:solidFill>
                  <a:srgbClr val="FF9933"/>
                </a:solidFill>
              </a:rPr>
              <a:t>Toxicity</a:t>
            </a:r>
          </a:p>
          <a:p>
            <a:pPr algn="ctr"/>
            <a:endParaRPr lang="en-US" sz="4000" dirty="0" smtClean="0">
              <a:solidFill>
                <a:srgbClr val="FF9933"/>
              </a:solidFill>
            </a:endParaRPr>
          </a:p>
          <a:p>
            <a:endParaRPr lang="en-US" sz="4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20787" y="31242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Arial" charset="0"/>
              </a:rPr>
              <a:t>Exposure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4497388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9933"/>
                </a:solidFill>
                <a:latin typeface="Arial" charset="0"/>
              </a:rPr>
              <a:t>Toxicity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87987" y="44958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accent2"/>
                </a:solidFill>
                <a:latin typeface="Arial" charset="0"/>
              </a:rPr>
              <a:t>Risk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87987" y="31242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accent2"/>
                </a:solidFill>
                <a:latin typeface="Arial" charset="0"/>
              </a:rPr>
              <a:t>Risk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63987" y="4572000"/>
            <a:ext cx="1524000" cy="4572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963987" y="3276600"/>
            <a:ext cx="1524000" cy="4572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19200" y="4570413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220787" y="32004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C0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868987" y="4572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868987" y="32004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Risk Assessment</a:t>
            </a:r>
            <a:endParaRPr lang="en-US" altLang="en-US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1524000"/>
            <a:ext cx="472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lnSpc>
                <a:spcPct val="90000"/>
              </a:lnSpc>
            </a:pPr>
            <a:r>
              <a:rPr lang="en-US" sz="2400" dirty="0" smtClean="0"/>
              <a:t>The qualitative or quantitative estimation of the likelihood of adverse effects that may result from exposure to specified health hazards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Hazard ID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Exposure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Dose-Response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Risk Characterization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Risk Management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Risk Communication </a:t>
            </a:r>
            <a:endParaRPr 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991225" y="1981200"/>
            <a:ext cx="1701800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Hazard Identification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13600" y="3125788"/>
            <a:ext cx="1701800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Toxicity Assessment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724400" y="3125788"/>
            <a:ext cx="1701800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Exposure Assessment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759450" y="4343400"/>
            <a:ext cx="2152650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Risk Characterization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791200" y="5775325"/>
            <a:ext cx="2081213" cy="765175"/>
          </a:xfrm>
          <a:prstGeom prst="rect">
            <a:avLst/>
          </a:prstGeom>
          <a:solidFill>
            <a:srgbClr val="000080"/>
          </a:solidFill>
          <a:ln w="635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Verdana Ref" pitchFamily="34" charset="0"/>
              </a:rPr>
              <a:t>Risk Management</a:t>
            </a:r>
          </a:p>
        </p:txBody>
      </p:sp>
      <p:cxnSp>
        <p:nvCxnSpPr>
          <p:cNvPr id="10" name="AutoShape 14"/>
          <p:cNvCxnSpPr>
            <a:cxnSpLocks noChangeShapeType="1"/>
            <a:stCxn id="5" idx="1"/>
            <a:endCxn id="7" idx="0"/>
          </p:cNvCxnSpPr>
          <p:nvPr/>
        </p:nvCxnSpPr>
        <p:spPr bwMode="auto">
          <a:xfrm rot="10800000" flipV="1">
            <a:off x="5576888" y="2373313"/>
            <a:ext cx="398462" cy="7302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5"/>
          <p:cNvCxnSpPr>
            <a:cxnSpLocks noChangeShapeType="1"/>
            <a:stCxn id="5" idx="3"/>
            <a:endCxn id="6" idx="0"/>
          </p:cNvCxnSpPr>
          <p:nvPr/>
        </p:nvCxnSpPr>
        <p:spPr bwMode="auto">
          <a:xfrm>
            <a:off x="7707313" y="2373313"/>
            <a:ext cx="355600" cy="7302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6"/>
          <p:cNvCxnSpPr>
            <a:cxnSpLocks noChangeShapeType="1"/>
            <a:stCxn id="7" idx="2"/>
            <a:endCxn id="8" idx="1"/>
          </p:cNvCxnSpPr>
          <p:nvPr/>
        </p:nvCxnSpPr>
        <p:spPr bwMode="auto">
          <a:xfrm rot="16200000" flipH="1">
            <a:off x="5249862" y="4248151"/>
            <a:ext cx="803275" cy="152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7"/>
          <p:cNvCxnSpPr>
            <a:cxnSpLocks noChangeShapeType="1"/>
            <a:stCxn id="6" idx="2"/>
            <a:endCxn id="8" idx="3"/>
          </p:cNvCxnSpPr>
          <p:nvPr/>
        </p:nvCxnSpPr>
        <p:spPr bwMode="auto">
          <a:xfrm rot="5400000">
            <a:off x="7602537" y="4264026"/>
            <a:ext cx="803275" cy="120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8"/>
          <p:cNvCxnSpPr>
            <a:cxnSpLocks noChangeShapeType="1"/>
            <a:stCxn id="8" idx="2"/>
            <a:endCxn id="9" idx="0"/>
          </p:cNvCxnSpPr>
          <p:nvPr/>
        </p:nvCxnSpPr>
        <p:spPr bwMode="auto">
          <a:xfrm flipH="1">
            <a:off x="6832600" y="5140325"/>
            <a:ext cx="3175" cy="603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95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White">
  <a:themeElements>
    <a:clrScheme name="Presentation_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_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1008</Words>
  <Application>Microsoft Office PowerPoint</Application>
  <PresentationFormat>On-screen Show (4:3)</PresentationFormat>
  <Paragraphs>247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Presentation_White</vt:lpstr>
      <vt:lpstr>Integrating Herbicide Toxicity and Exposure</vt:lpstr>
      <vt:lpstr>About Us</vt:lpstr>
      <vt:lpstr>General Capabilities </vt:lpstr>
      <vt:lpstr>Pesticides</vt:lpstr>
      <vt:lpstr>Herbicides</vt:lpstr>
      <vt:lpstr>Toxicology</vt:lpstr>
      <vt:lpstr>PowerPoint Presentation</vt:lpstr>
      <vt:lpstr>PowerPoint Presentation</vt:lpstr>
      <vt:lpstr>Risk Assessment</vt:lpstr>
      <vt:lpstr>Hazard ID</vt:lpstr>
      <vt:lpstr>Exposure Assessment</vt:lpstr>
      <vt:lpstr>PowerPoint Presentation</vt:lpstr>
      <vt:lpstr>Toxicity Assessment</vt:lpstr>
      <vt:lpstr>Risk Characterization</vt:lpstr>
      <vt:lpstr>What is “Acceptable?”</vt:lpstr>
      <vt:lpstr>Risk in perspective</vt:lpstr>
      <vt:lpstr>Risk Management</vt:lpstr>
      <vt:lpstr>PowerPoint Presentation</vt:lpstr>
      <vt:lpstr>Example</vt:lpstr>
      <vt:lpstr>What are the results</vt:lpstr>
      <vt:lpstr>Ecotoxicology</vt:lpstr>
      <vt:lpstr>What you can do</vt:lpstr>
      <vt:lpstr>Questions?</vt:lpstr>
    </vt:vector>
  </TitlesOfParts>
  <Company>Intertox,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Subtitle Presentation Title Slide</dc:title>
  <dc:creator>Lisa Corey</dc:creator>
  <cp:lastModifiedBy>Lisa Corey</cp:lastModifiedBy>
  <cp:revision>51</cp:revision>
  <dcterms:created xsi:type="dcterms:W3CDTF">2007-11-21T22:32:53Z</dcterms:created>
  <dcterms:modified xsi:type="dcterms:W3CDTF">2014-02-14T19:35:37Z</dcterms:modified>
</cp:coreProperties>
</file>